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4"/>
  </p:notesMasterIdLst>
  <p:handoutMasterIdLst>
    <p:handoutMasterId r:id="rId105"/>
  </p:handoutMasterIdLst>
  <p:sldIdLst>
    <p:sldId id="316" r:id="rId5"/>
    <p:sldId id="1718" r:id="rId6"/>
    <p:sldId id="1646" r:id="rId7"/>
    <p:sldId id="1644" r:id="rId8"/>
    <p:sldId id="1649" r:id="rId9"/>
    <p:sldId id="1645" r:id="rId10"/>
    <p:sldId id="1648" r:id="rId11"/>
    <p:sldId id="1650" r:id="rId12"/>
    <p:sldId id="1651" r:id="rId13"/>
    <p:sldId id="1647" r:id="rId14"/>
    <p:sldId id="1652" r:id="rId15"/>
    <p:sldId id="1621" r:id="rId16"/>
    <p:sldId id="1642" r:id="rId17"/>
    <p:sldId id="1643" r:id="rId18"/>
    <p:sldId id="1622" r:id="rId19"/>
    <p:sldId id="1623" r:id="rId20"/>
    <p:sldId id="1624" r:id="rId21"/>
    <p:sldId id="1625" r:id="rId22"/>
    <p:sldId id="1628" r:id="rId23"/>
    <p:sldId id="1626" r:id="rId24"/>
    <p:sldId id="1627" r:id="rId25"/>
    <p:sldId id="1629" r:id="rId26"/>
    <p:sldId id="1630" r:id="rId27"/>
    <p:sldId id="1653" r:id="rId28"/>
    <p:sldId id="1654" r:id="rId29"/>
    <p:sldId id="1631" r:id="rId30"/>
    <p:sldId id="1632" r:id="rId31"/>
    <p:sldId id="1633" r:id="rId32"/>
    <p:sldId id="1634" r:id="rId33"/>
    <p:sldId id="1635" r:id="rId34"/>
    <p:sldId id="1636" r:id="rId35"/>
    <p:sldId id="1637" r:id="rId36"/>
    <p:sldId id="1638" r:id="rId37"/>
    <p:sldId id="1639" r:id="rId38"/>
    <p:sldId id="1640" r:id="rId39"/>
    <p:sldId id="1641" r:id="rId40"/>
    <p:sldId id="1656" r:id="rId41"/>
    <p:sldId id="1655" r:id="rId42"/>
    <p:sldId id="1657" r:id="rId43"/>
    <p:sldId id="1665" r:id="rId44"/>
    <p:sldId id="1664" r:id="rId45"/>
    <p:sldId id="1658" r:id="rId46"/>
    <p:sldId id="1659" r:id="rId47"/>
    <p:sldId id="1660" r:id="rId48"/>
    <p:sldId id="1661" r:id="rId49"/>
    <p:sldId id="1662" r:id="rId50"/>
    <p:sldId id="1663" r:id="rId51"/>
    <p:sldId id="1666" r:id="rId52"/>
    <p:sldId id="1667" r:id="rId53"/>
    <p:sldId id="1668" r:id="rId54"/>
    <p:sldId id="1669" r:id="rId55"/>
    <p:sldId id="1670" r:id="rId56"/>
    <p:sldId id="1671" r:id="rId57"/>
    <p:sldId id="1672" r:id="rId58"/>
    <p:sldId id="1673" r:id="rId59"/>
    <p:sldId id="1674" r:id="rId60"/>
    <p:sldId id="1675" r:id="rId61"/>
    <p:sldId id="1620" r:id="rId62"/>
    <p:sldId id="1676" r:id="rId63"/>
    <p:sldId id="1677" r:id="rId64"/>
    <p:sldId id="1678" r:id="rId65"/>
    <p:sldId id="1679" r:id="rId66"/>
    <p:sldId id="1680" r:id="rId67"/>
    <p:sldId id="1681" r:id="rId68"/>
    <p:sldId id="1682" r:id="rId69"/>
    <p:sldId id="1469" r:id="rId70"/>
    <p:sldId id="1470" r:id="rId71"/>
    <p:sldId id="1236" r:id="rId72"/>
    <p:sldId id="1237" r:id="rId73"/>
    <p:sldId id="1471" r:id="rId74"/>
    <p:sldId id="1472" r:id="rId75"/>
    <p:sldId id="1473" r:id="rId76"/>
    <p:sldId id="1474" r:id="rId77"/>
    <p:sldId id="1475" r:id="rId78"/>
    <p:sldId id="1476" r:id="rId79"/>
    <p:sldId id="1477" r:id="rId80"/>
    <p:sldId id="1478" r:id="rId81"/>
    <p:sldId id="1479" r:id="rId82"/>
    <p:sldId id="1480" r:id="rId83"/>
    <p:sldId id="1683" r:id="rId84"/>
    <p:sldId id="1684" r:id="rId85"/>
    <p:sldId id="1685" r:id="rId86"/>
    <p:sldId id="1686" r:id="rId87"/>
    <p:sldId id="1687" r:id="rId88"/>
    <p:sldId id="1688" r:id="rId89"/>
    <p:sldId id="1689" r:id="rId90"/>
    <p:sldId id="1690" r:id="rId91"/>
    <p:sldId id="1691" r:id="rId92"/>
    <p:sldId id="1692" r:id="rId93"/>
    <p:sldId id="1482" r:id="rId94"/>
    <p:sldId id="1483" r:id="rId95"/>
    <p:sldId id="1484" r:id="rId96"/>
    <p:sldId id="1485" r:id="rId97"/>
    <p:sldId id="1693" r:id="rId98"/>
    <p:sldId id="1694" r:id="rId99"/>
    <p:sldId id="1695" r:id="rId100"/>
    <p:sldId id="1696" r:id="rId101"/>
    <p:sldId id="1697" r:id="rId102"/>
    <p:sldId id="339" r:id="rId103"/>
  </p:sldIdLst>
  <p:sldSz cx="9144000" cy="6858000" type="screen4x3"/>
  <p:notesSz cx="6858000" cy="9144000"/>
  <p:custDataLst>
    <p:tags r:id="rId10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E00998-1CE7-4748-8172-954A264C6CF1}">
          <p14:sldIdLst>
            <p14:sldId id="316"/>
            <p14:sldId id="1718"/>
          </p14:sldIdLst>
        </p14:section>
        <p14:section name="Untitled Section" id="{69352B41-44E2-4D7F-A1EF-71FC49AB1BC6}">
          <p14:sldIdLst>
            <p14:sldId id="1646"/>
            <p14:sldId id="1644"/>
            <p14:sldId id="1649"/>
            <p14:sldId id="1645"/>
            <p14:sldId id="1648"/>
            <p14:sldId id="1650"/>
            <p14:sldId id="1651"/>
            <p14:sldId id="1647"/>
            <p14:sldId id="1652"/>
            <p14:sldId id="1621"/>
            <p14:sldId id="1642"/>
            <p14:sldId id="1643"/>
            <p14:sldId id="1622"/>
            <p14:sldId id="1623"/>
            <p14:sldId id="1624"/>
            <p14:sldId id="1625"/>
            <p14:sldId id="1628"/>
            <p14:sldId id="1626"/>
            <p14:sldId id="1627"/>
            <p14:sldId id="1629"/>
            <p14:sldId id="1630"/>
            <p14:sldId id="1653"/>
            <p14:sldId id="1654"/>
            <p14:sldId id="1631"/>
            <p14:sldId id="1632"/>
            <p14:sldId id="1633"/>
            <p14:sldId id="1634"/>
            <p14:sldId id="1635"/>
            <p14:sldId id="1636"/>
            <p14:sldId id="1637"/>
            <p14:sldId id="1638"/>
            <p14:sldId id="1639"/>
            <p14:sldId id="1640"/>
            <p14:sldId id="1641"/>
            <p14:sldId id="1656"/>
            <p14:sldId id="1655"/>
            <p14:sldId id="1657"/>
            <p14:sldId id="1665"/>
            <p14:sldId id="1664"/>
            <p14:sldId id="1658"/>
            <p14:sldId id="1659"/>
            <p14:sldId id="1660"/>
            <p14:sldId id="1661"/>
            <p14:sldId id="1662"/>
            <p14:sldId id="1663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1675"/>
            <p14:sldId id="1620"/>
            <p14:sldId id="1676"/>
            <p14:sldId id="1677"/>
            <p14:sldId id="1678"/>
            <p14:sldId id="1679"/>
            <p14:sldId id="1680"/>
            <p14:sldId id="1681"/>
            <p14:sldId id="1682"/>
            <p14:sldId id="1469"/>
            <p14:sldId id="1470"/>
            <p14:sldId id="1236"/>
            <p14:sldId id="1237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683"/>
            <p14:sldId id="1684"/>
            <p14:sldId id="1685"/>
            <p14:sldId id="1686"/>
            <p14:sldId id="1687"/>
            <p14:sldId id="1688"/>
            <p14:sldId id="1689"/>
            <p14:sldId id="1690"/>
            <p14:sldId id="1691"/>
            <p14:sldId id="1692"/>
            <p14:sldId id="1482"/>
            <p14:sldId id="1483"/>
            <p14:sldId id="1484"/>
            <p14:sldId id="1485"/>
            <p14:sldId id="1693"/>
            <p14:sldId id="1694"/>
            <p14:sldId id="1695"/>
            <p14:sldId id="1696"/>
            <p14:sldId id="1697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992222"/>
    <a:srgbClr val="00BBEE"/>
    <a:srgbClr val="7F7F7F"/>
    <a:srgbClr val="666666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122" autoAdjust="0"/>
    <p:restoredTop sz="95033" autoAdjust="0"/>
  </p:normalViewPr>
  <p:slideViewPr>
    <p:cSldViewPr snapToObjects="1" showGuides="1">
      <p:cViewPr varScale="1">
        <p:scale>
          <a:sx n="66" d="100"/>
          <a:sy n="66" d="100"/>
        </p:scale>
        <p:origin x="1144" y="272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456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commentAuthors" Target="commentAuthor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gs" Target="tags/tag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2025-04-21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2012 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7937"/>
            <a:ext cx="1641894" cy="12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2.0 B: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Prometheus and Grafana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83BD-135E-D758-91FF-03018157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Profiling</a:t>
            </a:r>
          </a:p>
        </p:txBody>
      </p:sp>
      <p:sp>
        <p:nvSpPr>
          <p:cNvPr id="5" name="AutoShape 2" descr="A full-page detailed comparison diagram showcasing 'Application Profiling vs Observability.' On the left, under 'Application Profiling,' there is a detailed representation of a magnifying glass zooming in on code and CPU/memory stats, illustrating a focus on code-level performance, bottlenecks, and granular analysis. On the right, under 'Observability,' system health metrics, logs, and traces are visualized, indicating real-time monitoring, a system-wide view, and behavior analysis across distributed systems. Both concepts connect to a central area labeled 'Performance &amp; Reliability Analysis,' illustrating how these two approaches complement each other.">
            <a:extLst>
              <a:ext uri="{FF2B5EF4-FFF2-40B4-BE49-F238E27FC236}">
                <a16:creationId xmlns:a16="http://schemas.microsoft.com/office/drawing/2014/main" id="{BFF86DF3-A792-5BE8-4662-6C32883A38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CACE9-50D3-0856-A209-2133F486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3712"/>
            <a:ext cx="7853834" cy="51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3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83BD-135E-D758-91FF-03018157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Profiling</a:t>
            </a:r>
          </a:p>
        </p:txBody>
      </p:sp>
      <p:sp>
        <p:nvSpPr>
          <p:cNvPr id="5" name="AutoShape 2" descr="A full-page detailed comparison diagram showcasing 'Application Profiling vs Observability.' On the left, under 'Application Profiling,' there is a detailed representation of a magnifying glass zooming in on code and CPU/memory stats, illustrating a focus on code-level performance, bottlenecks, and granular analysis. On the right, under 'Observability,' system health metrics, logs, and traces are visualized, indicating real-time monitoring, a system-wide view, and behavior analysis across distributed systems. Both concepts connect to a central area labeled 'Performance &amp; Reliability Analysis,' illustrating how these two approaches complement each other.">
            <a:extLst>
              <a:ext uri="{FF2B5EF4-FFF2-40B4-BE49-F238E27FC236}">
                <a16:creationId xmlns:a16="http://schemas.microsoft.com/office/drawing/2014/main" id="{BFF86DF3-A792-5BE8-4662-6C32883A38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74395-A806-9847-D2F5-6AEDC267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4543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Metrics" refers to quantifiable measurements used to track and assess the performance or progress of a specific process, activity, or objective. </a:t>
            </a:r>
          </a:p>
          <a:p>
            <a:r>
              <a:rPr lang="en-US" dirty="0"/>
              <a:t>Metrics are essential in various fields, including business, technology, healthcare, and education, to provide objective data for decision-making, analysis, and improvement. </a:t>
            </a:r>
          </a:p>
          <a:p>
            <a:r>
              <a:rPr lang="en-US" dirty="0"/>
              <a:t>There are many types of metrics, depending on the context.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3181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Metrics</a:t>
            </a:r>
          </a:p>
        </p:txBody>
      </p:sp>
      <p:pic>
        <p:nvPicPr>
          <p:cNvPr id="1026" name="Picture 2" descr="What metrics does application performance monitoring track">
            <a:extLst>
              <a:ext uri="{FF2B5EF4-FFF2-40B4-BE49-F238E27FC236}">
                <a16:creationId xmlns:a16="http://schemas.microsoft.com/office/drawing/2014/main" id="{F1928BC9-C4B6-B729-71E4-5D3ABF71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16" y="1833465"/>
            <a:ext cx="744166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51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Metrics</a:t>
            </a:r>
          </a:p>
        </p:txBody>
      </p:sp>
      <p:pic>
        <p:nvPicPr>
          <p:cNvPr id="2050" name="Picture 2" descr="Application Performance Management Solution Includes">
            <a:extLst>
              <a:ext uri="{FF2B5EF4-FFF2-40B4-BE49-F238E27FC236}">
                <a16:creationId xmlns:a16="http://schemas.microsoft.com/office/drawing/2014/main" id="{6754CE92-823D-2530-FCA0-DE8637C42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5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Business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Revenue Growth:</a:t>
            </a:r>
            <a:r>
              <a:rPr lang="en-US" dirty="0"/>
              <a:t> Measures the increase in revenue over a certain period.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Profit Margin:</a:t>
            </a:r>
            <a:r>
              <a:rPr lang="en-US" dirty="0"/>
              <a:t> Percentage of profit generated from total revenue.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Customer Acquisition Cost (CAC):</a:t>
            </a:r>
            <a:r>
              <a:rPr lang="en-US" dirty="0"/>
              <a:t> The cost of acquiring a new customer.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Net Promoter Score (NPS):</a:t>
            </a:r>
            <a:r>
              <a:rPr lang="en-US" dirty="0"/>
              <a:t> Measures customer satisfaction and likelihood to recommend a service/product.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Churn Rate:</a:t>
            </a:r>
            <a:r>
              <a:rPr lang="en-US" dirty="0"/>
              <a:t> The percentage of customers who stop using a service/product.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62415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Financial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Return on Investment (ROI):</a:t>
            </a:r>
            <a:r>
              <a:rPr lang="en-US" dirty="0"/>
              <a:t> Measures profitability relative to the investment cost.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Gross Profit Margin:</a:t>
            </a:r>
            <a:r>
              <a:rPr lang="en-US" dirty="0"/>
              <a:t> A company's total sales revenue minus its cost of goods sold (COGS).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Debt-to-Equity Ratio:</a:t>
            </a:r>
            <a:r>
              <a:rPr lang="en-US" dirty="0"/>
              <a:t> A measure of a company's financial leverage.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207189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Project Management Metrics:</a:t>
            </a:r>
          </a:p>
          <a:p>
            <a:pPr lvl="1"/>
            <a:r>
              <a:rPr lang="en-US" b="1" dirty="0"/>
              <a:t>On-time Delivery</a:t>
            </a:r>
            <a:r>
              <a:rPr lang="en-US" dirty="0"/>
              <a:t>: The percentage of projects delivered by the scheduled due date.</a:t>
            </a:r>
          </a:p>
          <a:p>
            <a:pPr lvl="1"/>
            <a:r>
              <a:rPr lang="en-US" b="1" dirty="0"/>
              <a:t>Budget Variance</a:t>
            </a:r>
            <a:r>
              <a:rPr lang="en-US" dirty="0"/>
              <a:t>: The difference between the budgeted cost and the actual cost.</a:t>
            </a:r>
          </a:p>
          <a:p>
            <a:pPr lvl="1"/>
            <a:r>
              <a:rPr lang="en-US" b="1" dirty="0"/>
              <a:t>Scope Changes</a:t>
            </a:r>
            <a:r>
              <a:rPr lang="en-US" dirty="0"/>
              <a:t>: Number or percentage of changes made to the project scope.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10762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Technology/Software Development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Velocity:</a:t>
            </a:r>
            <a:r>
              <a:rPr lang="en-US" dirty="0"/>
              <a:t> Measures the amount of work completed during a sprint (agile metric).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Mean Time to Repair (MTTR):</a:t>
            </a:r>
            <a:r>
              <a:rPr lang="en-US" dirty="0"/>
              <a:t> Average time to fix a system after a failure.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Defect Density:</a:t>
            </a:r>
            <a:r>
              <a:rPr lang="en-US" dirty="0"/>
              <a:t> The number of defects found in each amount of code.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357110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Healthcare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Patient Satisfaction Score:</a:t>
            </a:r>
            <a:r>
              <a:rPr lang="en-US" dirty="0"/>
              <a:t> Measures patient satisfaction with healthcare services.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Average Length of Stay (ALOS):</a:t>
            </a:r>
            <a:r>
              <a:rPr lang="en-US" dirty="0"/>
              <a:t> The average number of days a patient spends in the hospital.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Readmission Rates:</a:t>
            </a:r>
            <a:r>
              <a:rPr lang="en-US" dirty="0"/>
              <a:t> The percentage of patients who return to the hospital after discharge.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97529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E342B-D655-48AE-256E-DA6EAD58C5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Observability Concepts</a:t>
            </a:r>
          </a:p>
          <a:p>
            <a:r>
              <a:rPr lang="en-IN" dirty="0"/>
              <a:t>Prometheus fundamentals</a:t>
            </a:r>
          </a:p>
          <a:p>
            <a:r>
              <a:rPr lang="en-IN" dirty="0" err="1"/>
              <a:t>PromQL</a:t>
            </a:r>
            <a:endParaRPr lang="en-IN" dirty="0"/>
          </a:p>
          <a:p>
            <a:r>
              <a:rPr lang="en-IN" dirty="0"/>
              <a:t>Instrumentation and Exporters</a:t>
            </a:r>
          </a:p>
          <a:p>
            <a:r>
              <a:rPr lang="en-IN" dirty="0"/>
              <a:t>Alerting &amp; Dashboarding</a:t>
            </a:r>
          </a:p>
          <a:p>
            <a:r>
              <a:rPr lang="en-IN" dirty="0"/>
              <a:t>Alerting advanced</a:t>
            </a:r>
          </a:p>
          <a:p>
            <a:r>
              <a:rPr lang="en-IN" dirty="0"/>
              <a:t>Alert Manager HA</a:t>
            </a:r>
          </a:p>
          <a:p>
            <a:r>
              <a:rPr lang="en-IN" dirty="0"/>
              <a:t>Prometheus Federation</a:t>
            </a:r>
          </a:p>
          <a:p>
            <a:r>
              <a:rPr lang="en-IN" dirty="0"/>
              <a:t>Grafana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8A2AED-F631-3BDE-EF41-0961FE07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87200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Marketing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Conversion Rate:</a:t>
            </a:r>
            <a:r>
              <a:rPr lang="en-US" dirty="0"/>
              <a:t> The percentage of visitors who take a desired action (e.g., purchasing).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Click-through Rate (CTR):</a:t>
            </a:r>
            <a:r>
              <a:rPr lang="en-US" dirty="0"/>
              <a:t> The percentage of people who clicked on a link after seeing an ad or email.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Cost Per Lead (CPL):</a:t>
            </a:r>
            <a:r>
              <a:rPr lang="en-US" dirty="0"/>
              <a:t> The average cost of acquiring a lead.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379516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08B5-23FC-CD9B-145C-0480B168057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Human Resources Metrics: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Employee Turnover Rate:</a:t>
            </a:r>
            <a:r>
              <a:rPr lang="en-US" dirty="0"/>
              <a:t> The percentage of employees who leave a company over a given period.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Absenteeism Rate:</a:t>
            </a:r>
            <a:r>
              <a:rPr lang="en-US" dirty="0"/>
              <a:t> Measures employee absences as a percentage of the workforce.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Employee Engagement Score:</a:t>
            </a:r>
            <a:r>
              <a:rPr lang="en-US" dirty="0"/>
              <a:t> A measure of employees' emotional investment in their work.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FBA3-7567-7C87-B871-ED498FC4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Metrics</a:t>
            </a:r>
          </a:p>
        </p:txBody>
      </p:sp>
    </p:spTree>
    <p:extLst>
      <p:ext uri="{BB962C8B-B14F-4D97-AF65-F5344CB8AC3E}">
        <p14:creationId xmlns:p14="http://schemas.microsoft.com/office/powerpoint/2010/main" val="266160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E9EEC7-58C4-63EE-3460-4FFBAB7A90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Measurement: </a:t>
            </a:r>
          </a:p>
          <a:p>
            <a:pPr lvl="1"/>
            <a:r>
              <a:rPr lang="en-US" dirty="0"/>
              <a:t>Metrics allow organizations to gauge how well they are meeting objectives or standards.</a:t>
            </a:r>
          </a:p>
          <a:p>
            <a:pPr lvl="1"/>
            <a:r>
              <a:rPr lang="en-US" dirty="0"/>
              <a:t>Decision-Making: With data from metrics, businesses can make informed decisions regarding strategy, resource allocation, and priorities.</a:t>
            </a:r>
          </a:p>
          <a:p>
            <a:pPr lvl="1"/>
            <a:r>
              <a:rPr lang="en-US" dirty="0"/>
              <a:t>Benchmarking: Metrics help compare performance over time or against competitors.</a:t>
            </a:r>
          </a:p>
          <a:p>
            <a:pPr lvl="1"/>
            <a:r>
              <a:rPr lang="en-US" dirty="0"/>
              <a:t>Continuous Improvement: Metrics enable tracking of progress and identification of areas needing improvement.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F5CB2-FE65-7EEF-E553-FF16F07D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Metrics</a:t>
            </a:r>
          </a:p>
        </p:txBody>
      </p:sp>
    </p:spTree>
    <p:extLst>
      <p:ext uri="{BB962C8B-B14F-4D97-AF65-F5344CB8AC3E}">
        <p14:creationId xmlns:p14="http://schemas.microsoft.com/office/powerpoint/2010/main" val="704305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Logs and events are essential components in monitoring and analyzing systems, networks, and applications. </a:t>
            </a:r>
          </a:p>
          <a:p>
            <a:r>
              <a:rPr lang="en-US" dirty="0"/>
              <a:t>They provide critical insights into the performance, security, and operational status of infrastructure, helping in troubleshooting, auditing, and improving overall system health. </a:t>
            </a:r>
          </a:p>
          <a:p>
            <a:r>
              <a:rPr lang="en-US" dirty="0"/>
              <a:t>Understanding the distinction between logs and events and how they are used can help us better interpret system behaviors.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51769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76D40-F283-D49B-AD74-2E3110AE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13"/>
          <a:stretch/>
        </p:blipFill>
        <p:spPr>
          <a:xfrm>
            <a:off x="850641" y="1295400"/>
            <a:ext cx="6629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3DF2-410E-6D4F-0A9F-D340CF93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51856"/>
            <a:ext cx="8285296" cy="53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3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Logs:</a:t>
            </a:r>
          </a:p>
          <a:p>
            <a:pPr lvl="1"/>
            <a:r>
              <a:rPr lang="en-US" dirty="0"/>
              <a:t>A log is a detailed, time-stamped record of activity generated by systems, applications, devices, or users.</a:t>
            </a:r>
          </a:p>
          <a:p>
            <a:pPr lvl="1"/>
            <a:r>
              <a:rPr lang="en-US" dirty="0"/>
              <a:t>Logs capture various types of information and are used for debugging, auditing, monitoring, and analyzing the state of a system.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287657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Characteristics of Logs: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Time-stamped:</a:t>
            </a:r>
            <a:r>
              <a:rPr lang="en-US" dirty="0"/>
              <a:t> Logs are usually recorded with the exact time and date when the action or event occurred.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Detailed Information:</a:t>
            </a:r>
            <a:r>
              <a:rPr lang="en-US" dirty="0"/>
              <a:t> Logs typically contain detailed information such as user actions, system processes, requests, errors, and system messages.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Continuous Generation:</a:t>
            </a:r>
            <a:r>
              <a:rPr lang="en-US" dirty="0"/>
              <a:t> Logs are continuously generated by systems, often creating large amounts of data over time.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Text-based:</a:t>
            </a:r>
            <a:r>
              <a:rPr lang="en-US" dirty="0"/>
              <a:t> Most logs are stored as plain text or in structured formats like JSON or XML.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Retained for Auditing:</a:t>
            </a:r>
            <a:r>
              <a:rPr lang="en-US" dirty="0"/>
              <a:t> Logs can be stored for long periods to serve as an audit trail of system activities.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413298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Logs: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System Logs:</a:t>
            </a:r>
            <a:r>
              <a:rPr lang="en-US" dirty="0"/>
              <a:t> Captures operating system-related activities such as boot sequences, services starting or stopping, and system errors.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Application Logs:</a:t>
            </a:r>
            <a:r>
              <a:rPr lang="en-US" dirty="0"/>
              <a:t> Records events within an application, such as user requests, database queries, and application errors.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Security Logs:</a:t>
            </a:r>
            <a:r>
              <a:rPr lang="en-US" dirty="0"/>
              <a:t> Includes information about user logins, permissions, access control, and failed login attempts.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Network Logs:</a:t>
            </a:r>
            <a:r>
              <a:rPr lang="en-US" dirty="0"/>
              <a:t> Logs data about network traffic, firewall rules, and packet exchanges.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94476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Examples of Logs:</a:t>
            </a:r>
          </a:p>
          <a:p>
            <a:pPr lvl="1"/>
            <a:r>
              <a:rPr lang="en-US" dirty="0"/>
              <a:t>Web server access logs capturing incoming HTTP requests.</a:t>
            </a:r>
          </a:p>
          <a:p>
            <a:pPr lvl="1"/>
            <a:r>
              <a:rPr lang="en-US" dirty="0"/>
              <a:t>System logs capturing user logins, reboots, or file access.</a:t>
            </a:r>
          </a:p>
          <a:p>
            <a:pPr lvl="1"/>
            <a:r>
              <a:rPr lang="en-US" dirty="0"/>
              <a:t>Error logs generated by applications when an error or crash occurs.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194491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2B221-65B2-9F45-D4FF-49F17696CA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Observability is the measure of how well the internal states of a system can be inferred from knowledge of its external outputs. </a:t>
            </a:r>
          </a:p>
          <a:p>
            <a:r>
              <a:rPr lang="en-US" dirty="0"/>
              <a:t>Often confused with monitoring, observability goes a step further by identifying issues in a system and why those issues occur. </a:t>
            </a:r>
          </a:p>
          <a:p>
            <a:r>
              <a:rPr lang="en-US" dirty="0"/>
              <a:t>It’s from control theory and has become super crucial in software engineering, especially with the rise of complex, distributed systems and microservices.</a:t>
            </a:r>
          </a:p>
          <a:p>
            <a:r>
              <a:rPr lang="en-US" dirty="0"/>
              <a:t>Observability collects data from metrics, logs, and traces, the three pillars, to give a complete view of a system’s health and performance.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DFFBA-45E0-6285-D34F-319148C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</a:t>
            </a:r>
          </a:p>
        </p:txBody>
      </p:sp>
    </p:spTree>
    <p:extLst>
      <p:ext uri="{BB962C8B-B14F-4D97-AF65-F5344CB8AC3E}">
        <p14:creationId xmlns:p14="http://schemas.microsoft.com/office/powerpoint/2010/main" val="1138686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Events:</a:t>
            </a:r>
          </a:p>
          <a:p>
            <a:pPr lvl="1"/>
            <a:r>
              <a:rPr lang="en-US" dirty="0"/>
              <a:t>An event is a specific occurrence or action within a system or application, often defined by triggers or conditions. </a:t>
            </a:r>
          </a:p>
          <a:p>
            <a:pPr lvl="1"/>
            <a:r>
              <a:rPr lang="en-US" dirty="0"/>
              <a:t>Events represent key moments that may require attention, such as a security alert, system crash, or significant change in state.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354998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Characteristics of Events: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Discrete Occurrences:</a:t>
            </a:r>
            <a:r>
              <a:rPr lang="en-US" dirty="0"/>
              <a:t> An event is usually tied to a specific action or change, such as a system startup, security breach, or completed transaction.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Higher-Level Information:</a:t>
            </a:r>
            <a:r>
              <a:rPr lang="en-US" dirty="0"/>
              <a:t> Events tend to summarize important activities, unlike logs which may capture more granular data.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Trigger-Based:</a:t>
            </a:r>
            <a:r>
              <a:rPr lang="en-US" dirty="0"/>
              <a:t> Events are often triggered by specific conditions or thresholds, such as a system reaching a performance limit, or a user accessing restricted data.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Alerting and Monitoring:</a:t>
            </a:r>
            <a:r>
              <a:rPr lang="en-US" dirty="0"/>
              <a:t> Events are often tied to monitoring systems that generate alerts, notifications, or reports for administrators.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Structured Data:</a:t>
            </a:r>
            <a:r>
              <a:rPr lang="en-US" dirty="0"/>
              <a:t> Events are often captured in a more structured way, helping systems and humans process them efficiently.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1748911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Examples of Events: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user successfully logs in to a system (authentication event).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network intrusion detection system identifies a potential attack (security event).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scheduled backup process successfully completes (system event).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 application generates a "transaction completed" event when a purchase is made.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342030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Differences Between Logs and Events: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Granularity:</a:t>
            </a:r>
            <a:r>
              <a:rPr lang="en-US" dirty="0"/>
              <a:t> Logs are more granular and detailed, capturing every action or change in a system, while events highlight more significant occurrences.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Logs are used for detailed analysis, diagnostics, and audit trails, whereas events focus on triggering alerts, monitoring system health, and identifying critical issues.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Structure:</a:t>
            </a:r>
            <a:r>
              <a:rPr lang="en-US" dirty="0"/>
              <a:t> Logs are often unstructured or semi-structured (e.g., text files), while events tend to be structured and can be more easily parsed by monitoring tools.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Storage:</a:t>
            </a:r>
            <a:r>
              <a:rPr lang="en-US" dirty="0"/>
              <a:t> Logs are often stored for a long time to track past actions, while events are typically used in real-time for immediate responses or alerts.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71710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Cases of Logs and Events: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Troubleshooting:</a:t>
            </a:r>
            <a:r>
              <a:rPr lang="en-US" dirty="0"/>
              <a:t> When a system issue occurs, logs help pinpoint the exact sequence of actions that led to the issue.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example, an error log in a web server could reveal why a particular page failed to load.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Security Monitoring:</a:t>
            </a:r>
            <a:r>
              <a:rPr lang="en-US" dirty="0"/>
              <a:t> Security logs and events help detect suspicious behavior such as failed login attempts, unauthorized access, or malware activity.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Event monitoring tools can raise an alert if certain thresholds are breached (e.g., multiple failed login attempts).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32689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D27D90-0D71-51E2-3862-7D890726DD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Analysis: </a:t>
            </a:r>
          </a:p>
          <a:p>
            <a:pPr lvl="1"/>
            <a:r>
              <a:rPr lang="en-US" dirty="0"/>
              <a:t>Logs can capture metrics such as CPU usage, memory consumption, and network traffic, helping administrators detect performance bottlenecks or inefficient processes.</a:t>
            </a:r>
          </a:p>
          <a:p>
            <a:pPr lvl="1"/>
            <a:r>
              <a:rPr lang="en-US" dirty="0"/>
              <a:t>Compliance Auditing: Logs serve as a record of system activity, which is often required for regulatory compliance.</a:t>
            </a:r>
          </a:p>
          <a:p>
            <a:pPr lvl="1"/>
            <a:r>
              <a:rPr lang="en-US" dirty="0"/>
              <a:t>Logs can show who accessed data, when, and what actions were taken.</a:t>
            </a:r>
          </a:p>
          <a:p>
            <a:pPr lvl="1"/>
            <a:r>
              <a:rPr lang="en-US" dirty="0"/>
              <a:t>Real-Time Monitoring and Alerting: Event management systems (like SIEM or APM tools) continuously monitor systems for events that may require immediate action, such as security breaches or system outages.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EC9983-C820-335E-01FF-F03DE5F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 logs and events</a:t>
            </a:r>
          </a:p>
        </p:txBody>
      </p:sp>
    </p:spTree>
    <p:extLst>
      <p:ext uri="{BB962C8B-B14F-4D97-AF65-F5344CB8AC3E}">
        <p14:creationId xmlns:p14="http://schemas.microsoft.com/office/powerpoint/2010/main" val="2167381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A0B5A-907D-6EE8-0370-F9FC4A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Tracing and Spans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57FA2CD-EB1E-53C7-A65A-DF253205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503749" cy="4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3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A0B5A-907D-6EE8-0370-F9FC4A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Tracing and Spans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5ED4C-9BB6-0296-A62F-F31C87AA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8001000" cy="46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A0B5A-907D-6EE8-0370-F9FC4ACE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Tracing and Spans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93425-2BFA-4A40-96FB-6A177D12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79" y="1676400"/>
            <a:ext cx="775664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9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5AF5D7A6-AD36-3382-A42D-D897D1D8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54578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9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FFBA-45E0-6285-D34F-319148C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</a:t>
            </a:r>
          </a:p>
        </p:txBody>
      </p:sp>
      <p:pic>
        <p:nvPicPr>
          <p:cNvPr id="4098" name="Picture 2" descr="Observability">
            <a:extLst>
              <a:ext uri="{FF2B5EF4-FFF2-40B4-BE49-F238E27FC236}">
                <a16:creationId xmlns:a16="http://schemas.microsoft.com/office/drawing/2014/main" id="{15A2E260-58C4-9085-D780-73FB81002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4762" r="1746" b="4762"/>
          <a:stretch/>
        </p:blipFill>
        <p:spPr bwMode="auto">
          <a:xfrm>
            <a:off x="1219200" y="1572208"/>
            <a:ext cx="5715001" cy="48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23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10B3EB-4743-B0CC-94EA-810240CB0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1"/>
          <a:stretch/>
        </p:blipFill>
        <p:spPr bwMode="auto">
          <a:xfrm>
            <a:off x="862717" y="1828800"/>
            <a:ext cx="721448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11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Pull Model (Prometheus's Native Model)</a:t>
            </a:r>
          </a:p>
          <a:p>
            <a:r>
              <a:rPr lang="en-US" dirty="0"/>
              <a:t>In the pull model, Prometheus regularly scrapes metrics from targets (services, servers, or applications) at specified intervals. </a:t>
            </a:r>
          </a:p>
          <a:p>
            <a:r>
              <a:rPr lang="en-US" dirty="0"/>
              <a:t>It pulls metrics data by sending HTTP requests to a predefined endpoint (usually /metrics).</a:t>
            </a:r>
          </a:p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Prometheus server queries the /metrics endpoint of each target.</a:t>
            </a:r>
          </a:p>
          <a:p>
            <a:pPr lvl="1"/>
            <a:r>
              <a:rPr lang="en-US" dirty="0"/>
              <a:t>The target exposes metrics in a specific format that Prometheus understands.</a:t>
            </a:r>
          </a:p>
          <a:p>
            <a:pPr lvl="1"/>
            <a:r>
              <a:rPr lang="en-US" dirty="0"/>
              <a:t>Prometheus pulls data at intervals specified in its configuration.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104660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Prometheus can control the frequency of data collection.</a:t>
            </a:r>
          </a:p>
          <a:p>
            <a:pPr lvl="1"/>
            <a:r>
              <a:rPr lang="en-US" dirty="0"/>
              <a:t>It can handle a dynamic list of targets and retry if one fails to respond.</a:t>
            </a:r>
          </a:p>
          <a:p>
            <a:pPr lvl="1"/>
            <a:r>
              <a:rPr lang="en-US" dirty="0"/>
              <a:t>Easier to monitor targets behind load balancers since Prometheus pulls from the available endpoint.</a:t>
            </a:r>
          </a:p>
          <a:p>
            <a:pPr lvl="1"/>
            <a:r>
              <a:rPr lang="en-US" dirty="0"/>
              <a:t>The target can remain stateless as it doesn’t need to track which systems want its metrics.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144057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May not work well for short-lived jobs, as these may disappear before Prometheus scrapes their metrics.</a:t>
            </a:r>
          </a:p>
          <a:p>
            <a:pPr lvl="1"/>
            <a:r>
              <a:rPr lang="en-US" dirty="0"/>
              <a:t>Not ideal for environments where network access from Prometheus to the target is restricted.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398711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 Push Model (Not Native to Prometheus but Achievable)</a:t>
            </a:r>
          </a:p>
          <a:p>
            <a:pPr lvl="1"/>
            <a:r>
              <a:rPr lang="en-US" dirty="0"/>
              <a:t>The push model involves the target sending (pushing) its metrics to a central location. </a:t>
            </a:r>
          </a:p>
          <a:p>
            <a:pPr lvl="1"/>
            <a:r>
              <a:rPr lang="en-US" dirty="0"/>
              <a:t>Prometheus does not natively support a push mechanism, but the </a:t>
            </a:r>
            <a:r>
              <a:rPr lang="en-US" dirty="0" err="1"/>
              <a:t>Pushgateway</a:t>
            </a:r>
            <a:r>
              <a:rPr lang="en-US" dirty="0"/>
              <a:t> component fills this gap.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Pushgateway</a:t>
            </a:r>
            <a:r>
              <a:rPr lang="en-US" dirty="0"/>
              <a:t> acts as an intermediary that receives metrics from applications (especially short-lived jobs) and exposes them to Prometheus.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1679369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 How it works:</a:t>
            </a:r>
          </a:p>
          <a:p>
            <a:pPr lvl="1"/>
            <a:r>
              <a:rPr lang="en-US" dirty="0"/>
              <a:t>Targets push their metrics to a Push gateway.</a:t>
            </a:r>
          </a:p>
          <a:p>
            <a:pPr lvl="1"/>
            <a:r>
              <a:rPr lang="en-US" dirty="0"/>
              <a:t>The Push gateway exposes a /metrics endpoint for Prometheus to scrape the pushed data.</a:t>
            </a:r>
          </a:p>
          <a:p>
            <a:pPr lvl="1"/>
            <a:r>
              <a:rPr lang="en-US" dirty="0"/>
              <a:t>The Push gateway stores the metrics until Prometheus pulls them.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1174019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 Advantages:</a:t>
            </a:r>
          </a:p>
          <a:p>
            <a:pPr lvl="1"/>
            <a:r>
              <a:rPr lang="en-US" dirty="0"/>
              <a:t>Suitable for short-lived jobs (e.g., batch jobs or CI jobs) that might finish execution before Prometheus can scrape them.</a:t>
            </a:r>
          </a:p>
          <a:p>
            <a:pPr lvl="1"/>
            <a:r>
              <a:rPr lang="en-US" dirty="0"/>
              <a:t>Can work in environments where the network setup restricts Prometheus from pulling metrics directly from targets (e.g., firewalls, private networks).</a:t>
            </a:r>
          </a:p>
          <a:p>
            <a:pPr lvl="1"/>
            <a:r>
              <a:rPr lang="en-US" dirty="0"/>
              <a:t>Useful when the target cannot keep an HTTP server running to expose metrics continuously.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3078184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8198A1-B0CE-5A9C-031C-D6FA3170E7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Introduces an extra component (Push gateway), which adds complexity.</a:t>
            </a:r>
          </a:p>
          <a:p>
            <a:pPr lvl="1"/>
            <a:r>
              <a:rPr lang="en-US" dirty="0"/>
              <a:t>The state of the Push gateway must be managed, as it retains data until explicitly deleted.</a:t>
            </a:r>
          </a:p>
          <a:p>
            <a:pPr lvl="1"/>
            <a:r>
              <a:rPr lang="en-US" dirty="0"/>
              <a:t>Push gateway is not designed for continuous metrics (e.g., long-lived services); it's primarily intended for short-lived jobs.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865C0-931F-6924-AAD0-4F8D220D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 vs Pull</a:t>
            </a:r>
          </a:p>
        </p:txBody>
      </p:sp>
    </p:spTree>
    <p:extLst>
      <p:ext uri="{BB962C8B-B14F-4D97-AF65-F5344CB8AC3E}">
        <p14:creationId xmlns:p14="http://schemas.microsoft.com/office/powerpoint/2010/main" val="273992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1B96E6-1EF0-21CB-7C31-F64BBF27994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Service discovery is a key concept in microservices and distributed systems. </a:t>
            </a:r>
          </a:p>
          <a:p>
            <a:r>
              <a:rPr lang="en-US" dirty="0"/>
              <a:t>It refers to the process of automatically detecting and connecting microservices in a network. </a:t>
            </a:r>
          </a:p>
          <a:p>
            <a:r>
              <a:rPr lang="en-US" dirty="0"/>
              <a:t>In these environments, services communicate with each other, and their locations (IP addresses, ports) may change dynamically due to scaling, failures, or deployments.</a:t>
            </a:r>
          </a:p>
          <a:p>
            <a:r>
              <a:rPr lang="en-US" dirty="0"/>
              <a:t>Service discovery helps maintain seamless communication between services despite these changes.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76834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  <p:pic>
        <p:nvPicPr>
          <p:cNvPr id="1026" name="Picture 2" descr="Server-Side Service Discovery">
            <a:extLst>
              <a:ext uri="{FF2B5EF4-FFF2-40B4-BE49-F238E27FC236}">
                <a16:creationId xmlns:a16="http://schemas.microsoft.com/office/drawing/2014/main" id="{DF9D11FE-BC45-55F1-E67A-9039445E4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"/>
          <a:stretch/>
        </p:blipFill>
        <p:spPr bwMode="auto">
          <a:xfrm>
            <a:off x="498475" y="1371600"/>
            <a:ext cx="814705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97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FFBA-45E0-6285-D34F-319148C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</a:t>
            </a:r>
          </a:p>
        </p:txBody>
      </p:sp>
      <p:pic>
        <p:nvPicPr>
          <p:cNvPr id="6146" name="Picture 2" descr="The Three Pillars of Observability">
            <a:extLst>
              <a:ext uri="{FF2B5EF4-FFF2-40B4-BE49-F238E27FC236}">
                <a16:creationId xmlns:a16="http://schemas.microsoft.com/office/drawing/2014/main" id="{8ADADD9E-EB66-EAA1-6397-2FECF617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447800"/>
            <a:ext cx="7391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47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171A1F-86D4-3D3B-4477-FE3802ED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9" y="1371600"/>
            <a:ext cx="820526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63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1. Client-side discovery:</a:t>
            </a:r>
          </a:p>
          <a:p>
            <a:pPr lvl="1"/>
            <a:r>
              <a:rPr lang="en-US" dirty="0"/>
              <a:t>In client-side discovery, the client (the service that wants to make a request) is responsible for determining the location of service instances. </a:t>
            </a:r>
          </a:p>
          <a:p>
            <a:pPr lvl="1"/>
            <a:r>
              <a:rPr lang="en-US" dirty="0"/>
              <a:t>A service registry contains the addresses of all available services. </a:t>
            </a:r>
          </a:p>
          <a:p>
            <a:pPr lvl="1"/>
            <a:r>
              <a:rPr lang="en-US" dirty="0"/>
              <a:t>The client queries the registry to find a valid service instance and then sends a request directly to the selected instance.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1660222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Registry:</a:t>
            </a:r>
            <a:r>
              <a:rPr lang="en-US" dirty="0"/>
              <a:t> A centralized database that tracks all instances of services.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Client:</a:t>
            </a:r>
            <a:r>
              <a:rPr lang="en-US" dirty="0"/>
              <a:t> The service that queries the service registry and selects a service instance.</a:t>
            </a:r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Netflix Eureka (client-side service discovery)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Consul (can be used for client-side)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1599299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Server-side discovery:</a:t>
            </a:r>
          </a:p>
          <a:p>
            <a:pPr lvl="1"/>
            <a:r>
              <a:rPr lang="en-US" dirty="0"/>
              <a:t>In server-side discovery, the client sends a request to a load balancer, which in turn queries the service registry and forwards the request to an appropriate service instance. </a:t>
            </a:r>
          </a:p>
          <a:p>
            <a:pPr lvl="1"/>
            <a:r>
              <a:rPr lang="en-US" dirty="0"/>
              <a:t>The client is unaware of where the actual service instance is located; it simply sends the request to the load balancer.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1682596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Components: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Registry:</a:t>
            </a:r>
            <a:r>
              <a:rPr lang="en-US" dirty="0"/>
              <a:t> Stores the locations of services.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Load Balancer/Service Proxy:</a:t>
            </a:r>
            <a:r>
              <a:rPr lang="en-US" dirty="0"/>
              <a:t> Acts as an intermediary between the client and service instances.</a:t>
            </a:r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AWS Elastic Load Balancing (ELB)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Kubernetes (through the use of DNS or environment variables)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39384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Common Technologies for Service Discovery: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Eureka:</a:t>
            </a:r>
            <a:r>
              <a:rPr lang="en-US" dirty="0"/>
              <a:t> A service discovery tool developed by Netflix for client-side discovery.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Consul:</a:t>
            </a:r>
            <a:r>
              <a:rPr lang="en-US" dirty="0"/>
              <a:t> A service mesh and service discovery tool from </a:t>
            </a:r>
            <a:r>
              <a:rPr lang="en-US" dirty="0" err="1"/>
              <a:t>HashiCorp</a:t>
            </a:r>
            <a:r>
              <a:rPr lang="en-US" dirty="0"/>
              <a:t> that supports both client-side and server-side discovery.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Kubernetes:</a:t>
            </a:r>
            <a:r>
              <a:rPr lang="en-US" dirty="0"/>
              <a:t> Uses internal DNS or environment variables for service discovery within a cluster.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Zookeeper:</a:t>
            </a:r>
            <a:r>
              <a:rPr lang="en-US" dirty="0"/>
              <a:t> Often used with Apache frameworks for service discovery.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984170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How it Works: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Registration:</a:t>
            </a:r>
            <a:r>
              <a:rPr lang="en-US" dirty="0"/>
              <a:t> When a new service instance starts, it registers itself with the service registry, providing details like IP address, port, and metadata.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Deregistration:</a:t>
            </a:r>
            <a:r>
              <a:rPr lang="en-US" dirty="0"/>
              <a:t> When a service instance stops, it deregisters itself from the registry to avoid sending traffic to unavailable instances.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Health Checks:</a:t>
            </a:r>
            <a:r>
              <a:rPr lang="en-US" dirty="0"/>
              <a:t> The registry may periodically perform health checks to ensure that the registered services are available and healthy.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678683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825EED-456E-D70A-0732-F8DA589C6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Benefits of Service Discovery: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r>
              <a:rPr lang="en-US" dirty="0"/>
              <a:t> Helps services find and communicate with each other dynamically, supporting high levels of scaling.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Resilience:</a:t>
            </a:r>
            <a:r>
              <a:rPr lang="en-US" dirty="0"/>
              <a:t> Allows systems to adapt to changes in the environment, such as instances going down or new ones being added.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Flexibility:</a:t>
            </a:r>
            <a:r>
              <a:rPr lang="en-US" dirty="0"/>
              <a:t> Can support different deployment environments (cloud, containers, on-premises).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0D3348-8B4B-120A-2E01-E8F1354B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852488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30B304-5E5B-4E22-1C4B-1544B1D3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SLA vs SLO vs SLI</a:t>
            </a:r>
          </a:p>
        </p:txBody>
      </p:sp>
      <p:pic>
        <p:nvPicPr>
          <p:cNvPr id="1026" name="Picture 2" descr="The differences between SLAs, SLOs and SLIs">
            <a:extLst>
              <a:ext uri="{FF2B5EF4-FFF2-40B4-BE49-F238E27FC236}">
                <a16:creationId xmlns:a16="http://schemas.microsoft.com/office/drawing/2014/main" id="{D078D9B0-B863-78ED-7AB8-41AAFE84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6868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192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SLA (Service Level Agreement):</a:t>
            </a:r>
          </a:p>
          <a:p>
            <a:pPr lvl="1"/>
            <a:r>
              <a:rPr lang="en-US" dirty="0"/>
              <a:t>An SLA is a formal agreement between a service provider and a customer. </a:t>
            </a:r>
          </a:p>
          <a:p>
            <a:pPr lvl="1"/>
            <a:r>
              <a:rPr lang="en-US" dirty="0"/>
              <a:t>It defines the specific measurable service performance standards that the provider is obligated to meet. </a:t>
            </a:r>
          </a:p>
          <a:p>
            <a:pPr lvl="1"/>
            <a:r>
              <a:rPr lang="en-US" dirty="0"/>
              <a:t>SLAs are typically legally binding and include consequences (such as penalties or service credits) if the service provider fails to meet the agreed-upon standards.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477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FFBA-45E0-6285-D34F-319148C7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</a:t>
            </a:r>
          </a:p>
        </p:txBody>
      </p:sp>
      <p:pic>
        <p:nvPicPr>
          <p:cNvPr id="5122" name="Picture 2" descr="Observability DevOps">
            <a:extLst>
              <a:ext uri="{FF2B5EF4-FFF2-40B4-BE49-F238E27FC236}">
                <a16:creationId xmlns:a16="http://schemas.microsoft.com/office/drawing/2014/main" id="{424F7F06-9375-4184-440E-56BADF45B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2"/>
          <a:stretch/>
        </p:blipFill>
        <p:spPr bwMode="auto">
          <a:xfrm>
            <a:off x="685800" y="1828800"/>
            <a:ext cx="7315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3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Sets expectations for service performance and outlines responsibilities between the provider and customer.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Enforceability:</a:t>
            </a:r>
            <a:r>
              <a:rPr lang="en-US" dirty="0"/>
              <a:t> Often legally binding with penalties for non-compliance.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"The service provider guarantees 99.9% uptime over a month. If this is not met, the customer will receive a 5% refund of the monthly service fee."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238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SLO (Service Level Objective):</a:t>
            </a:r>
          </a:p>
          <a:p>
            <a:pPr lvl="1"/>
            <a:r>
              <a:rPr lang="en-US" dirty="0"/>
              <a:t>An SLO is a specific, measurable goal that defines the acceptable performance level of a service. </a:t>
            </a:r>
          </a:p>
          <a:p>
            <a:pPr lvl="1"/>
            <a:r>
              <a:rPr lang="en-US" dirty="0"/>
              <a:t>SLOs are part of the SLA but are less formal than the SLA itself. </a:t>
            </a:r>
          </a:p>
          <a:p>
            <a:pPr lvl="1"/>
            <a:r>
              <a:rPr lang="en-US" dirty="0"/>
              <a:t>They act as internal targets for the service provider, helping to ensure that the SLAs are met. </a:t>
            </a:r>
          </a:p>
          <a:p>
            <a:pPr lvl="1"/>
            <a:r>
              <a:rPr lang="en-US" dirty="0"/>
              <a:t>The SLO is used to define performance objectives like availability, latency, or response times.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261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Sets measurable objectives that help the service provider track and maintain service levels.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Measurable:</a:t>
            </a:r>
            <a:r>
              <a:rPr lang="en-US" dirty="0"/>
              <a:t> Clearly defined metrics such as uptime percentage, error rates, or latency thresholds.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"The system should have an uptime of 99.9% each month."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48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US" b="1" dirty="0"/>
              <a:t>SLI (Service Level Indicator):</a:t>
            </a:r>
          </a:p>
          <a:p>
            <a:pPr lvl="1"/>
            <a:r>
              <a:rPr lang="en-US" dirty="0"/>
              <a:t>An SLI is the actual measurement or metric that indicates how well a service is performing against the SLOs. </a:t>
            </a:r>
          </a:p>
          <a:p>
            <a:pPr lvl="1"/>
            <a:r>
              <a:rPr lang="en-US" dirty="0"/>
              <a:t>SLIs are quantitative measurements, typically expressed as percentages or time units, that track specific characteristics of a service (such as availability, latency, throughput, or error rate). </a:t>
            </a:r>
          </a:p>
          <a:p>
            <a:pPr lvl="1"/>
            <a:r>
              <a:rPr lang="en-US" dirty="0"/>
              <a:t>SLIs provide the data that allows a provider to understand whether they are meeting their SLOs and SLAs.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8600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41044-03B9-A77A-B951-D1D9E90161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/>
          <a:lstStyle/>
          <a:p>
            <a:r>
              <a:rPr lang="en-US" b="1" dirty="0"/>
              <a:t>Key 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Purpose:</a:t>
            </a:r>
            <a:r>
              <a:rPr lang="en-US" dirty="0"/>
              <a:t> Provides real-time metrics or measurements of service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Monitoring:</a:t>
            </a:r>
            <a:r>
              <a:rPr lang="en-US" dirty="0"/>
              <a:t> Often collected through monitoring tools and compared against SLOs.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"The service achieved 99.95% uptime last month" (where uptime is the SLI).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B48B7-55DD-B6DE-B410-4FEF7AF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SLOs, SLAs, and SLIs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8477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286E3-5BC1-E1E3-A61C-D345A3959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758674"/>
            <a:ext cx="8228013" cy="670326"/>
          </a:xfrm>
        </p:spPr>
        <p:txBody>
          <a:bodyPr/>
          <a:lstStyle/>
          <a:p>
            <a:r>
              <a:rPr lang="en-IN" dirty="0"/>
              <a:t>Prometheus fundamentals</a:t>
            </a:r>
          </a:p>
        </p:txBody>
      </p:sp>
    </p:spTree>
    <p:extLst>
      <p:ext uri="{BB962C8B-B14F-4D97-AF65-F5344CB8AC3E}">
        <p14:creationId xmlns:p14="http://schemas.microsoft.com/office/powerpoint/2010/main" val="503226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D2F27-D1A6-08B7-DEB7-620DFAB146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is an open-source technology designed to provide monitoring and alerting functionality for cloud-native environments, including Kubernetes. </a:t>
            </a:r>
          </a:p>
          <a:p>
            <a:r>
              <a:rPr lang="en-US" dirty="0"/>
              <a:t>It can collect and store metrics as time-series data, recording information with a timestamp. </a:t>
            </a:r>
          </a:p>
          <a:p>
            <a:r>
              <a:rPr lang="en-US" dirty="0"/>
              <a:t>It can also collect and record labels, which are optional key-value pairs.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19867-1EFA-A7D4-90CA-EE49FDE3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</a:t>
            </a:r>
          </a:p>
        </p:txBody>
      </p:sp>
    </p:spTree>
    <p:extLst>
      <p:ext uri="{BB962C8B-B14F-4D97-AF65-F5344CB8AC3E}">
        <p14:creationId xmlns:p14="http://schemas.microsoft.com/office/powerpoint/2010/main" val="2534880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D2F27-D1A6-08B7-DEB7-620DFAB146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295400"/>
            <a:ext cx="8228012" cy="51815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Multidimensional data model – Using time-series data, which is identified by metric name and key-value pairs.</a:t>
            </a:r>
          </a:p>
          <a:p>
            <a:r>
              <a:rPr lang="en-US" dirty="0"/>
              <a:t>PromQL – A flexible querying language that can leverage the multi-dimensional data model.</a:t>
            </a:r>
          </a:p>
          <a:p>
            <a:r>
              <a:rPr lang="en-US" dirty="0"/>
              <a:t>No reliance on distributed storage – All single server nodes remain autonomous.</a:t>
            </a:r>
          </a:p>
          <a:p>
            <a:r>
              <a:rPr lang="en-US" dirty="0"/>
              <a:t>Pull model – Prometheus can collect time-series data by actively “pulling” data over HTTP.</a:t>
            </a:r>
          </a:p>
          <a:p>
            <a:r>
              <a:rPr lang="en-US" dirty="0"/>
              <a:t>Pushing time-series data – Available through the use of an intermediary gateway.</a:t>
            </a:r>
          </a:p>
          <a:p>
            <a:r>
              <a:rPr lang="en-US" dirty="0"/>
              <a:t>Monitoring target discovery – Available through static configuration or service discovery.</a:t>
            </a:r>
          </a:p>
          <a:p>
            <a:r>
              <a:rPr lang="en-US" dirty="0"/>
              <a:t>Visualization – Prometheus offers multiple types of graphs and dashboards.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19867-1EFA-A7D4-90CA-EE49FDE3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Features</a:t>
            </a:r>
          </a:p>
        </p:txBody>
      </p:sp>
    </p:spTree>
    <p:extLst>
      <p:ext uri="{BB962C8B-B14F-4D97-AF65-F5344CB8AC3E}">
        <p14:creationId xmlns:p14="http://schemas.microsoft.com/office/powerpoint/2010/main" val="26957897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BF743-96D7-459F-9AD9-952E4E4DD36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Micrometer provides a simple facade over the instrumentation clients for the most popular monitoring systems.</a:t>
            </a:r>
          </a:p>
          <a:p>
            <a:r>
              <a:rPr lang="en-US" dirty="0"/>
              <a:t>It allows us to instrument JVM-based application code without vendor lock-in. </a:t>
            </a:r>
          </a:p>
          <a:p>
            <a:r>
              <a:rPr lang="en-US" dirty="0"/>
              <a:t>Micrometer is an open-source project and provides a metric facade that exposes metric data in a vendor-neutral format that a monitoring system can understand.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386DB-A913-49A5-94FA-913E592C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Micrometer Prometheus</a:t>
            </a:r>
          </a:p>
        </p:txBody>
      </p:sp>
    </p:spTree>
    <p:extLst>
      <p:ext uri="{BB962C8B-B14F-4D97-AF65-F5344CB8AC3E}">
        <p14:creationId xmlns:p14="http://schemas.microsoft.com/office/powerpoint/2010/main" val="83980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BF743-96D7-459F-9AD9-952E4E4D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2057399"/>
            <a:ext cx="8228012" cy="4495801"/>
          </a:xfrm>
        </p:spPr>
        <p:txBody>
          <a:bodyPr numCol="3">
            <a:normAutofit/>
          </a:bodyPr>
          <a:lstStyle/>
          <a:p>
            <a:r>
              <a:rPr lang="en-IN" dirty="0" err="1"/>
              <a:t>AppOptics</a:t>
            </a:r>
            <a:endParaRPr lang="en-IN" dirty="0"/>
          </a:p>
          <a:p>
            <a:r>
              <a:rPr lang="en-IN" dirty="0"/>
              <a:t>Azure Monitor</a:t>
            </a:r>
          </a:p>
          <a:p>
            <a:r>
              <a:rPr lang="en-IN" dirty="0"/>
              <a:t>Netflix Atlas</a:t>
            </a:r>
          </a:p>
          <a:p>
            <a:r>
              <a:rPr lang="en-IN" dirty="0"/>
              <a:t>CloudWatch</a:t>
            </a:r>
          </a:p>
          <a:p>
            <a:r>
              <a:rPr lang="en-IN" dirty="0"/>
              <a:t>Datadog</a:t>
            </a:r>
          </a:p>
          <a:p>
            <a:r>
              <a:rPr lang="en-IN" dirty="0"/>
              <a:t>Dynatrace</a:t>
            </a:r>
          </a:p>
          <a:p>
            <a:r>
              <a:rPr lang="en-IN" dirty="0"/>
              <a:t>Elastic</a:t>
            </a:r>
          </a:p>
          <a:p>
            <a:r>
              <a:rPr lang="en-IN" dirty="0"/>
              <a:t>Ganglia</a:t>
            </a:r>
          </a:p>
          <a:p>
            <a:r>
              <a:rPr lang="en-IN" dirty="0"/>
              <a:t>Graphite</a:t>
            </a:r>
          </a:p>
          <a:p>
            <a:r>
              <a:rPr lang="en-IN" dirty="0" err="1"/>
              <a:t>Humio</a:t>
            </a:r>
            <a:endParaRPr lang="en-IN" dirty="0"/>
          </a:p>
          <a:p>
            <a:r>
              <a:rPr lang="en-IN" dirty="0"/>
              <a:t>Influx/</a:t>
            </a:r>
            <a:r>
              <a:rPr lang="en-IN" dirty="0" err="1"/>
              <a:t>Telegraf</a:t>
            </a:r>
            <a:endParaRPr lang="en-IN" dirty="0"/>
          </a:p>
          <a:p>
            <a:r>
              <a:rPr lang="en-IN" dirty="0"/>
              <a:t>JMX</a:t>
            </a:r>
          </a:p>
          <a:p>
            <a:r>
              <a:rPr lang="en-IN" dirty="0" err="1"/>
              <a:t>KairosDB</a:t>
            </a:r>
            <a:endParaRPr lang="en-IN" dirty="0"/>
          </a:p>
          <a:p>
            <a:r>
              <a:rPr lang="en-IN" dirty="0"/>
              <a:t>New Relic</a:t>
            </a:r>
          </a:p>
          <a:p>
            <a:r>
              <a:rPr lang="en-IN" dirty="0"/>
              <a:t>Prometheus</a:t>
            </a:r>
          </a:p>
          <a:p>
            <a:r>
              <a:rPr lang="en-IN" dirty="0" err="1"/>
              <a:t>SignalFx</a:t>
            </a:r>
            <a:endParaRPr lang="en-IN" dirty="0"/>
          </a:p>
          <a:p>
            <a:r>
              <a:rPr lang="en-IN" dirty="0"/>
              <a:t>Google </a:t>
            </a:r>
            <a:r>
              <a:rPr lang="en-IN" dirty="0" err="1"/>
              <a:t>Stackdriver</a:t>
            </a:r>
            <a:endParaRPr lang="en-IN" dirty="0"/>
          </a:p>
          <a:p>
            <a:r>
              <a:rPr lang="en-IN" dirty="0" err="1"/>
              <a:t>StatsD</a:t>
            </a:r>
            <a:endParaRPr lang="en-IN" dirty="0"/>
          </a:p>
          <a:p>
            <a:r>
              <a:rPr lang="en-IN" dirty="0"/>
              <a:t>Wavefront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386DB-A913-49A5-94FA-913E592C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30966-C2EB-498A-974E-F1552010FB48}"/>
              </a:ext>
            </a:extLst>
          </p:cNvPr>
          <p:cNvSpPr txBox="1"/>
          <p:nvPr/>
        </p:nvSpPr>
        <p:spPr>
          <a:xfrm>
            <a:off x="457200" y="1347009"/>
            <a:ext cx="754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These monitoring systems are supported: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013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EA71-EB75-98F9-A20B-64B023B0BF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Less downtime: Faster detection and fixing means reduced downtime and more customer service.</a:t>
            </a:r>
          </a:p>
          <a:p>
            <a:r>
              <a:rPr lang="en-US" dirty="0"/>
              <a:t>Better decisions: With visibility into system performance, management can make better decisions on resource allocation and strategic improvements.</a:t>
            </a:r>
          </a:p>
          <a:p>
            <a:r>
              <a:rPr lang="en-US" dirty="0"/>
              <a:t>Develop and run faster: Developers and ops teams can catch bottlenecks or failures before they become big problems.</a:t>
            </a:r>
          </a:p>
          <a:p>
            <a:r>
              <a:rPr lang="en-US" dirty="0"/>
              <a:t>Better customer experience: Smoother system operation means less customer friction and better service overall.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7B1B9-040D-CA74-D522-C3D0423F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Comprehensive Observability</a:t>
            </a:r>
          </a:p>
        </p:txBody>
      </p:sp>
    </p:spTree>
    <p:extLst>
      <p:ext uri="{BB962C8B-B14F-4D97-AF65-F5344CB8AC3E}">
        <p14:creationId xmlns:p14="http://schemas.microsoft.com/office/powerpoint/2010/main" val="357679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 get metrics, Prometheus requires an exposed HTTP endpoint. </a:t>
            </a:r>
          </a:p>
          <a:p>
            <a:r>
              <a:rPr lang="en-US" dirty="0"/>
              <a:t>Once an endpoint is available, Prometheus can start scraping numerical data, capture it as a time series, and store it in a local database suited to time-series data. </a:t>
            </a:r>
          </a:p>
          <a:p>
            <a:r>
              <a:rPr lang="en-US" dirty="0"/>
              <a:t>Prometheus can also be integrated with remote storage repositories.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Prometheus Monitoring Work?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290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Users can leverage queries to create temporary times series from the source. </a:t>
            </a:r>
          </a:p>
          <a:p>
            <a:r>
              <a:rPr lang="en-US" dirty="0"/>
              <a:t>These series are defined by metric names and labels.</a:t>
            </a:r>
          </a:p>
          <a:p>
            <a:r>
              <a:rPr lang="en-US" dirty="0"/>
              <a:t>Queries are written in PromQL, a unique language that allows users to choose and aggregate time-series data in real time. </a:t>
            </a:r>
          </a:p>
          <a:p>
            <a:r>
              <a:rPr lang="en-US" dirty="0"/>
              <a:t>PromQL can also help us establish alert conditions, resulting in notifications to external systems like email, PagerDuty, or Slack.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Prometheus Monitoring Work?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124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can display collected data in tabular or graph form, shown in its web-based user interface.</a:t>
            </a:r>
          </a:p>
          <a:p>
            <a:r>
              <a:rPr lang="en-US" dirty="0"/>
              <a:t>We can also use APIs to integrate with third-party visualization solutions like Grafana.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Prometheus Monitoring Work?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9832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is a versatile monitoring tool, which you can use to monitor a variety of infrastructure and application metrics.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IN" dirty="0"/>
              <a:t>Service Metrics</a:t>
            </a:r>
          </a:p>
          <a:p>
            <a:pPr lvl="1"/>
            <a:r>
              <a:rPr lang="en-IN" dirty="0"/>
              <a:t>Host Metrics</a:t>
            </a:r>
          </a:p>
          <a:p>
            <a:pPr lvl="1"/>
            <a:r>
              <a:rPr lang="en-IN" dirty="0"/>
              <a:t>Website Uptime/Up Status</a:t>
            </a:r>
          </a:p>
          <a:p>
            <a:pPr lvl="1"/>
            <a:r>
              <a:rPr lang="en-IN" dirty="0"/>
              <a:t>Cronjobs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Monitor with Prometheus?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9005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Prometheus is typically used to collect numeric metrics from services that run 24/7.</a:t>
            </a:r>
          </a:p>
          <a:p>
            <a:r>
              <a:rPr lang="en-US" dirty="0"/>
              <a:t>It allows metric data to be accessed via HTTP endpoints.</a:t>
            </a:r>
          </a:p>
          <a:p>
            <a:r>
              <a:rPr lang="en-US" dirty="0"/>
              <a:t>This can be done manually or with various client libraries.</a:t>
            </a:r>
          </a:p>
          <a:p>
            <a:r>
              <a:rPr lang="en-US" dirty="0"/>
              <a:t>Prometheus exposes data using a simple format, with a new line for each metric, separated with line feed characters. </a:t>
            </a:r>
          </a:p>
          <a:p>
            <a:r>
              <a:rPr lang="en-US" dirty="0"/>
              <a:t>The file is published on an HTTP server that Prometheus can query and scrape metrics from based on the specified path, port, and hostname.</a:t>
            </a:r>
          </a:p>
          <a:p>
            <a:r>
              <a:rPr lang="en-US" dirty="0"/>
              <a:t>Prometheus can also be used for distributed services, which are run on multiple hosts. </a:t>
            </a:r>
          </a:p>
          <a:p>
            <a:r>
              <a:rPr lang="en-US" dirty="0"/>
              <a:t>Each instance publishes its own metrics and has a name that Prometheus can distinguish.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14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We can monitor the operating system to identify when a server’s hard disk is full or if a server operates constantly at 100% CPU. </a:t>
            </a:r>
          </a:p>
          <a:p>
            <a:r>
              <a:rPr lang="en-US" dirty="0"/>
              <a:t>We can install a special exporter on the host to collect the operating system information and publish it to an HTTP-reachable location.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Metrics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9909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Prometheus doesn’t usually monitor website status, but we can use a black box exporter to enable this.</a:t>
            </a:r>
          </a:p>
          <a:p>
            <a:r>
              <a:rPr lang="en-US" dirty="0"/>
              <a:t>We specify the target URL to query an endpoint.</a:t>
            </a:r>
          </a:p>
          <a:p>
            <a:r>
              <a:rPr lang="en-US" dirty="0"/>
              <a:t>It performs an uptime check to receive information such as the website’s response time. </a:t>
            </a:r>
          </a:p>
          <a:p>
            <a:r>
              <a:rPr lang="en-US" dirty="0"/>
              <a:t>We define the hosts to be queried in the </a:t>
            </a:r>
            <a:r>
              <a:rPr lang="en-US" dirty="0" err="1"/>
              <a:t>prometheus.yml</a:t>
            </a:r>
            <a:r>
              <a:rPr lang="en-US" dirty="0"/>
              <a:t> configuration file, using </a:t>
            </a:r>
            <a:r>
              <a:rPr lang="en-US" dirty="0" err="1"/>
              <a:t>relabel_configs</a:t>
            </a:r>
            <a:r>
              <a:rPr lang="en-US" dirty="0"/>
              <a:t> to ensure Prometheus uses the black box exporter.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Uptime/Up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0127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To check if a cronjob is running at the specified intervals, we can use the Push Gateway to display metrics to Prometheus through an HTTP endpoint.</a:t>
            </a:r>
          </a:p>
          <a:p>
            <a:r>
              <a:rPr lang="en-US" dirty="0"/>
              <a:t>We can push the timestamp of the last successful job (i.e. a backup job) to the Gateway and compare it with the current time in Prometheus. </a:t>
            </a:r>
          </a:p>
          <a:p>
            <a:r>
              <a:rPr lang="en-US" dirty="0"/>
              <a:t>If the time exceeds the specified threshold, the monitor times out and triggers an alert.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Cronjobs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625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/>
          </a:bodyPr>
          <a:lstStyle/>
          <a:p>
            <a:r>
              <a:rPr lang="en-US" dirty="0"/>
              <a:t>The client libraries of Prometheus </a:t>
            </a:r>
            <a:r>
              <a:rPr lang="en-US"/>
              <a:t>offer three </a:t>
            </a:r>
            <a:r>
              <a:rPr lang="en-US" dirty="0"/>
              <a:t>core types of metrics. </a:t>
            </a:r>
          </a:p>
          <a:p>
            <a:r>
              <a:rPr lang="en-US" dirty="0"/>
              <a:t>However, the Prometheus server does not currently save these metrics as different data types. </a:t>
            </a:r>
          </a:p>
          <a:p>
            <a:r>
              <a:rPr lang="en-US" dirty="0"/>
              <a:t>Instead, it flattens all information into an untyped time series.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Metric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750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D60EA-1A5F-F2A4-FDE1-69B08E4331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Counter</a:t>
            </a:r>
          </a:p>
          <a:p>
            <a:pPr lvl="1"/>
            <a:r>
              <a:rPr lang="en-US" dirty="0"/>
              <a:t>This is a cumulative metric. It represents a single monotonically-increasing counter, and its value can either increase or be reset to zero on restart.</a:t>
            </a:r>
          </a:p>
          <a:p>
            <a:r>
              <a:rPr lang="en-IN" dirty="0"/>
              <a:t>Gauge</a:t>
            </a:r>
          </a:p>
          <a:p>
            <a:pPr lvl="1"/>
            <a:r>
              <a:rPr lang="en-US" dirty="0"/>
              <a:t>This metric represents one numerical value, which can arbitrarily go down and up. </a:t>
            </a:r>
          </a:p>
          <a:p>
            <a:pPr lvl="1"/>
            <a:r>
              <a:rPr lang="en-US" dirty="0"/>
              <a:t>A gauge is often used to measure values like current memory usage or temperatures.</a:t>
            </a:r>
            <a:endParaRPr lang="en-IN" dirty="0"/>
          </a:p>
          <a:p>
            <a:r>
              <a:rPr lang="en-IN" dirty="0"/>
              <a:t>Histogram</a:t>
            </a:r>
          </a:p>
          <a:p>
            <a:pPr lvl="1"/>
            <a:r>
              <a:rPr lang="en-US" dirty="0"/>
              <a:t>A histogram samples observations, such as request durations or response sizes. </a:t>
            </a:r>
          </a:p>
          <a:p>
            <a:pPr lvl="1"/>
            <a:r>
              <a:rPr lang="en-US" dirty="0"/>
              <a:t>It then counts the observations in a configurable bucket. </a:t>
            </a:r>
          </a:p>
          <a:p>
            <a:pPr lvl="1"/>
            <a:r>
              <a:rPr lang="en-US" dirty="0"/>
              <a:t>A histogram can also provide a total sum of all the observed values.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1E79-776B-1178-CED0-BAB7B9EC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Prometheus Metric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55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3D9C-5CC9-4A4C-3030-3E372F61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vs Monitoring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9675B6-7A48-9F1F-0B53-56337481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0" y="1828800"/>
            <a:ext cx="842962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61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follows a </a:t>
            </a:r>
            <a:r>
              <a:rPr lang="en-US" b="1" dirty="0"/>
              <a:t>pull-based model</a:t>
            </a:r>
            <a:r>
              <a:rPr lang="en-US" dirty="0"/>
              <a:t> where it scrapes metrics from monitored targets at specified intervals. </a:t>
            </a:r>
          </a:p>
          <a:p>
            <a:r>
              <a:rPr lang="en-US" dirty="0"/>
              <a:t>It uses a multi-dimensional data model for storing time-series data and provides a flexible query language called </a:t>
            </a:r>
            <a:r>
              <a:rPr lang="en-US" b="1" dirty="0"/>
              <a:t>PromQL</a:t>
            </a:r>
            <a:r>
              <a:rPr lang="en-US" dirty="0"/>
              <a:t> to retrieve and analyze this data. </a:t>
            </a:r>
          </a:p>
          <a:p>
            <a:r>
              <a:rPr lang="en-US" dirty="0"/>
              <a:t>Prometheus is a standalone service that doesn’t require external storage.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605048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Key Components of Prometheus Architecture: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Prometheus Server: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Prometheus server is at the core of the system architecture. It is responsible for: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Data Collection:</a:t>
            </a:r>
            <a:r>
              <a:rPr lang="en-US" dirty="0"/>
              <a:t> Scraping metrics from target services at defined intervals.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Data Storage:</a:t>
            </a:r>
            <a:r>
              <a:rPr lang="en-US" dirty="0"/>
              <a:t> Storing scraped time-series data in a local time-series database (TSDB).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 dirty="0"/>
              <a:t>Querying:</a:t>
            </a:r>
            <a:r>
              <a:rPr lang="en-US" dirty="0"/>
              <a:t> Processing queries written in PromQL to retrieve and analyze the collected data.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51115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Targets (Instrumented Services):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Targets are the systems and applications being monitored by Prometheus. 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These targets expose metrics via an HTTP endpoint (typically /metrics), which Prometheus scrapes.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Prometheus interacts with these services by pulling metrics from them at regular intervals.</a:t>
            </a:r>
          </a:p>
          <a:p>
            <a:pPr lvl="1">
              <a:buFont typeface="Arial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Targets can be instrumented applications, exporters, or third-party systems like databases or cloud services</a:t>
            </a:r>
            <a:r>
              <a:rPr lang="en-US" sz="26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9242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Exporters: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Exporters are specialized services that expose metrics from third-party systems or non-instrumented services in a Prometheus-compatible format.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Common exporters: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Node Exporter:</a:t>
            </a:r>
            <a:r>
              <a:rPr lang="en-IN" dirty="0"/>
              <a:t> Exposes system-level metrics (CPU, memory, disk,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Blackbox Exporter:</a:t>
            </a:r>
            <a:r>
              <a:rPr lang="en-IN" dirty="0"/>
              <a:t> Probes endpoints (HTTP, DNS, ICMP) to check for uptime and reachability.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Database Exporters (e.g., MySQL, PostgreSQL):</a:t>
            </a:r>
            <a:r>
              <a:rPr lang="en-IN" dirty="0"/>
              <a:t> Export database-specific metrics.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7358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Service Discovery: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Prometheus supports dynamic service discovery, which allows it to automatically find and scrape targets in dynamic environments (e.g., cloud, Kubernetes).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supports a variety of service discovery mechanisms: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EC2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DNS-based 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Service discovery helps in automatically adapting to infrastructure changes, such as when services scale up or down.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791126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Time-Series Database (TSDB):</a:t>
            </a:r>
          </a:p>
          <a:p>
            <a:pPr lvl="1"/>
            <a:r>
              <a:rPr lang="en-US" dirty="0"/>
              <a:t>Prometheus stores all metrics as time-series data, identified by a unique metric name and label set.</a:t>
            </a:r>
          </a:p>
          <a:p>
            <a:pPr lvl="1"/>
            <a:r>
              <a:rPr lang="en-US" dirty="0"/>
              <a:t>The time-series data is stored locally on disk and compressed to optimize space.</a:t>
            </a:r>
          </a:p>
          <a:p>
            <a:pPr lvl="1"/>
            <a:r>
              <a:rPr lang="en-US" dirty="0"/>
              <a:t>Data is kept for a configurable retention period, after which it is deleted.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93094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Alert manager: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Alert manager</a:t>
            </a:r>
            <a:r>
              <a:rPr lang="en-US" dirty="0"/>
              <a:t> handles alerts generated by Prometheus when a rule condition is met (e.g., high CPU usage).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Prometheus evaluates alerting rules against the data and pushes alerts to the </a:t>
            </a:r>
            <a:r>
              <a:rPr lang="en-US" dirty="0" err="1"/>
              <a:t>Alertmanager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Alert manager’s Role: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Alert Deduplication:</a:t>
            </a:r>
            <a:r>
              <a:rPr lang="en-US" dirty="0"/>
              <a:t> Prevents repeated alerts for the same issue.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Grouping:</a:t>
            </a:r>
            <a:r>
              <a:rPr lang="en-US" dirty="0"/>
              <a:t> Groups related alerts to reduce noise.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Routing:</a:t>
            </a:r>
            <a:r>
              <a:rPr lang="en-US" dirty="0"/>
              <a:t> Sends alerts to the appropriate receiver (email, Slack, PagerDuty, etc.).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Silencing:</a:t>
            </a:r>
            <a:r>
              <a:rPr lang="en-US" dirty="0"/>
              <a:t> Temporarily suppresses alerts during planned maintenance.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0032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IN" b="1" dirty="0"/>
              <a:t>Prometheus Client Libraries:</a:t>
            </a:r>
            <a:endParaRPr lang="en-I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Prometheus provides client libraries for different programming languages (Go, Python, Java, Ruby, etc.) to enable custom metrics instrumentation in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Developers can use these libraries to instrument their code and expose custom application-specific metrics.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847733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PromQL (Prometheus Query Language):</a:t>
            </a:r>
          </a:p>
          <a:p>
            <a:pPr lvl="1"/>
            <a:r>
              <a:rPr lang="en-US" dirty="0"/>
              <a:t>Prometheus comes with its own powerful query language, PromQL, which allows users to select and aggregate time-series data.</a:t>
            </a:r>
          </a:p>
          <a:p>
            <a:pPr lvl="1"/>
            <a:r>
              <a:rPr lang="en-US" dirty="0"/>
              <a:t>PromQL supports complex operations like rate calculations, aggregations, and joins across metrics.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33545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74A2A-37CB-7CF3-DEBA-CB1159DE3D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err="1"/>
              <a:t>Pushgateway</a:t>
            </a:r>
            <a:r>
              <a:rPr lang="en-US" b="1" dirty="0"/>
              <a:t> (Optional):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Prometheus uses a pull model, but sometimes systems may not be suited to be scraped (e.g., batch jobs or short-lived processes).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err="1"/>
              <a:t>Pushgateway</a:t>
            </a:r>
            <a:r>
              <a:rPr lang="en-US" dirty="0"/>
              <a:t> allows these systems to push metrics to Prometheus. It acts as an intermediary for these metrics, storing them until Prometheus pulls them.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716F-E117-540E-2538-AF37D6DE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7401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3D9C-5CC9-4A4C-3030-3E372F61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vs Monitoring</a:t>
            </a:r>
          </a:p>
        </p:txBody>
      </p:sp>
      <p:pic>
        <p:nvPicPr>
          <p:cNvPr id="8194" name="Picture 2" descr="Observability vs Monitoring">
            <a:extLst>
              <a:ext uri="{FF2B5EF4-FFF2-40B4-BE49-F238E27FC236}">
                <a16:creationId xmlns:a16="http://schemas.microsoft.com/office/drawing/2014/main" id="{D3DAD4E9-3118-39EE-4174-38A3D54FE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3612" r="1769" b="7015"/>
          <a:stretch/>
        </p:blipFill>
        <p:spPr bwMode="auto">
          <a:xfrm>
            <a:off x="239485" y="1524000"/>
            <a:ext cx="876300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94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4FE19-05CF-42C0-CFEB-A5FCF3E7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Component Architecture</a:t>
            </a:r>
          </a:p>
        </p:txBody>
      </p:sp>
      <p:pic>
        <p:nvPicPr>
          <p:cNvPr id="1026" name="Picture 2" descr="Prometheus Components and Architecture">
            <a:extLst>
              <a:ext uri="{FF2B5EF4-FFF2-40B4-BE49-F238E27FC236}">
                <a16:creationId xmlns:a16="http://schemas.microsoft.com/office/drawing/2014/main" id="{149433CE-1EA4-FFC8-1ADD-4E678F1C5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3" y="1371600"/>
            <a:ext cx="8454365" cy="50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935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B7B0A-1F20-6D6C-6947-94DFF604BA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Prometheus server handles the scraping and storing of metrics. </a:t>
            </a:r>
          </a:p>
          <a:p>
            <a:r>
              <a:rPr lang="en-US" dirty="0"/>
              <a:t>The server manages scheduling of monitoring jobs – querying data sources (called “instances”) at a predefined polling frequency. </a:t>
            </a:r>
          </a:p>
          <a:p>
            <a:r>
              <a:rPr lang="en-US" dirty="0"/>
              <a:t>Monitoring jobs are configured via one or more “scrape config” directives, managed via a YAML configuration file.</a:t>
            </a:r>
          </a:p>
          <a:p>
            <a:r>
              <a:rPr lang="en-US" dirty="0"/>
              <a:t>It can be live-reloaded using a SIGHUP or the Management API.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4FE19-05CF-42C0-CFEB-A5FCF3E7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Server</a:t>
            </a:r>
          </a:p>
        </p:txBody>
      </p:sp>
    </p:spTree>
    <p:extLst>
      <p:ext uri="{BB962C8B-B14F-4D97-AF65-F5344CB8AC3E}">
        <p14:creationId xmlns:p14="http://schemas.microsoft.com/office/powerpoint/2010/main" val="373577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B7B0A-1F20-6D6C-6947-94DFF604BA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relies heavily on various service discovery (SD) mechanisms to identify targets to scrape. </a:t>
            </a:r>
          </a:p>
          <a:p>
            <a:r>
              <a:rPr lang="en-US" dirty="0"/>
              <a:t>These service discovery integrations range from generic interfaces like a file-based service discovery that custom SD implementations can leverage by managing a JSON or YAML file containing a list of targets.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4FE19-05CF-42C0-CFEB-A5FCF3E7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Server</a:t>
            </a:r>
          </a:p>
        </p:txBody>
      </p:sp>
    </p:spTree>
    <p:extLst>
      <p:ext uri="{BB962C8B-B14F-4D97-AF65-F5344CB8AC3E}">
        <p14:creationId xmlns:p14="http://schemas.microsoft.com/office/powerpoint/2010/main" val="1737756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B7B0A-1F20-6D6C-6947-94DFF604BA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Prometheus also provides number of platform-specific SD implementations, including: Kubernetes, AWS EC2, Azure, GCE, Docker Swarm, OpenStack, and more. </a:t>
            </a:r>
          </a:p>
          <a:p>
            <a:r>
              <a:rPr lang="en-US" dirty="0"/>
              <a:t>These generally integrate with the corresponding APIs to query the platform for targets running applications and exporters that can be scraped by Prometheus.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4FE19-05CF-42C0-CFEB-A5FCF3E7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Server</a:t>
            </a:r>
          </a:p>
        </p:txBody>
      </p:sp>
    </p:spTree>
    <p:extLst>
      <p:ext uri="{BB962C8B-B14F-4D97-AF65-F5344CB8AC3E}">
        <p14:creationId xmlns:p14="http://schemas.microsoft.com/office/powerpoint/2010/main" val="1720375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09767-4C32-5FA4-1B20-0FF0F5606F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306753"/>
          </a:xfrm>
        </p:spPr>
        <p:txBody>
          <a:bodyPr>
            <a:normAutofit/>
          </a:bodyPr>
          <a:lstStyle/>
          <a:p>
            <a:r>
              <a:rPr lang="en-US" dirty="0"/>
              <a:t>Scraping:</a:t>
            </a:r>
          </a:p>
          <a:p>
            <a:pPr lvl="1"/>
            <a:r>
              <a:rPr lang="en-US" dirty="0"/>
              <a:t>Prometheus scrapes metrics from the targets (applications, services, exporters) at a configured interval via HTTP. Each target exposes an endpoint that Prometheus polls for metrics.</a:t>
            </a:r>
          </a:p>
          <a:p>
            <a:r>
              <a:rPr lang="en-US" dirty="0"/>
              <a:t>Storing: </a:t>
            </a:r>
          </a:p>
          <a:p>
            <a:pPr lvl="1"/>
            <a:r>
              <a:rPr lang="en-US" dirty="0"/>
              <a:t>Scraped metrics are stored in Prometheus’s internal time-series database. </a:t>
            </a:r>
          </a:p>
          <a:p>
            <a:pPr lvl="1"/>
            <a:r>
              <a:rPr lang="en-US" dirty="0"/>
              <a:t>Each metric is stored as a time-series, identified by a combination of a metric name and key-value labels.</a:t>
            </a:r>
          </a:p>
          <a:p>
            <a:r>
              <a:rPr lang="en-US" dirty="0"/>
              <a:t>Example metric format: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EE3EC-D662-96DE-967B-822AE5A9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Data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0A188-ED73-BC37-113C-8CD45CC2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78462"/>
            <a:ext cx="612543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98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09767-4C32-5FA4-1B20-0FF0F5606F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306753"/>
          </a:xfrm>
        </p:spPr>
        <p:txBody>
          <a:bodyPr>
            <a:normAutofit/>
          </a:bodyPr>
          <a:lstStyle/>
          <a:p>
            <a:r>
              <a:rPr lang="en-US" dirty="0"/>
              <a:t>Querying:</a:t>
            </a:r>
          </a:p>
          <a:p>
            <a:pPr lvl="1"/>
            <a:r>
              <a:rPr lang="en-US" dirty="0"/>
              <a:t>Users or external systems (like dashboards) can query the stored time-series data using PromQL. </a:t>
            </a:r>
          </a:p>
          <a:p>
            <a:pPr lvl="1"/>
            <a:r>
              <a:rPr lang="en-US" dirty="0"/>
              <a:t>Queries can be used to retrieve data for monitoring, debugging, or performance analysis.</a:t>
            </a:r>
          </a:p>
          <a:p>
            <a:pPr lvl="1"/>
            <a:r>
              <a:rPr lang="en-US" dirty="0"/>
              <a:t>Alerting:</a:t>
            </a:r>
          </a:p>
          <a:p>
            <a:pPr lvl="1"/>
            <a:r>
              <a:rPr lang="en-US" dirty="0"/>
              <a:t>Prometheus evaluates alerting rules against the stored data at regular intervals. </a:t>
            </a:r>
          </a:p>
          <a:p>
            <a:pPr lvl="1"/>
            <a:r>
              <a:rPr lang="en-US" dirty="0"/>
              <a:t>When an alert condition is met (e.g., CPU usage &gt; 90% for 5 minutes), an alert is triggered and sent to the Alert manager.</a:t>
            </a:r>
          </a:p>
          <a:p>
            <a:pPr lvl="1"/>
            <a:r>
              <a:rPr lang="en-US" dirty="0"/>
              <a:t>Alert manager processes and routes the alerts to defined destinations like Slack, PagerDuty, or email.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EE3EC-D662-96DE-967B-822AE5A9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Data Flow</a:t>
            </a:r>
          </a:p>
        </p:txBody>
      </p:sp>
    </p:spTree>
    <p:extLst>
      <p:ext uri="{BB962C8B-B14F-4D97-AF65-F5344CB8AC3E}">
        <p14:creationId xmlns:p14="http://schemas.microsoft.com/office/powerpoint/2010/main" val="3428680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D81262-8088-681B-D2FF-D792AC5740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Pull-based Model:</a:t>
            </a:r>
          </a:p>
          <a:p>
            <a:pPr lvl="1"/>
            <a:r>
              <a:rPr lang="en-US" dirty="0"/>
              <a:t>Prometheus’s pull model allows it to periodically scrape metrics from targets, making it more efficient and flexible in discovering new services or handling dynamic infrastructure.</a:t>
            </a:r>
          </a:p>
          <a:p>
            <a:r>
              <a:rPr lang="en-US" dirty="0"/>
              <a:t>Time-Series Data Storage:</a:t>
            </a:r>
          </a:p>
          <a:p>
            <a:pPr lvl="1"/>
            <a:r>
              <a:rPr lang="en-US" dirty="0"/>
              <a:t>Prometheus uses a highly optimized time-series database, enabling efficient storage and querying of millions of metrics.</a:t>
            </a:r>
          </a:p>
          <a:p>
            <a:r>
              <a:rPr lang="en-US" dirty="0"/>
              <a:t>Multi-dimensional Data Model:</a:t>
            </a:r>
          </a:p>
          <a:p>
            <a:pPr lvl="1"/>
            <a:r>
              <a:rPr lang="en-US" dirty="0"/>
              <a:t>Prometheus uses labels to add dimensions to metrics, making it easier to filter and group metrics based on these labels.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5935A-7684-13A0-DE18-C292355C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and Benefits of Prometheus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9792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D81262-8088-681B-D2FF-D792AC5740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248275"/>
          </a:xfrm>
        </p:spPr>
        <p:txBody>
          <a:bodyPr>
            <a:normAutofit/>
          </a:bodyPr>
          <a:lstStyle/>
          <a:p>
            <a:r>
              <a:rPr lang="en-US" dirty="0"/>
              <a:t>PromQL:</a:t>
            </a:r>
          </a:p>
          <a:p>
            <a:pPr lvl="1"/>
            <a:r>
              <a:rPr lang="en-US" dirty="0"/>
              <a:t>The powerful query language enables deep insights into system behavior through metrics aggregation, filtering, and real-time analysis.</a:t>
            </a:r>
          </a:p>
          <a:p>
            <a:r>
              <a:rPr lang="en-US" dirty="0"/>
              <a:t>Service Discovery:</a:t>
            </a:r>
          </a:p>
          <a:p>
            <a:pPr lvl="1"/>
            <a:r>
              <a:rPr lang="en-US" dirty="0"/>
              <a:t>Dynamic environments like Kubernetes benefit from Prometheus’s ability to auto-discover new targets, making it a natural choice for cloud-native monitoring. </a:t>
            </a:r>
          </a:p>
          <a:p>
            <a:r>
              <a:rPr lang="en-US" dirty="0"/>
              <a:t>Self-Contained:</a:t>
            </a:r>
          </a:p>
          <a:p>
            <a:pPr lvl="1"/>
            <a:r>
              <a:rPr lang="en-US" dirty="0"/>
              <a:t>Prometheus operates independently, without external dependencies, and can be scaled by federating multiple Prometheus servers.</a:t>
            </a:r>
          </a:p>
          <a:p>
            <a:pPr lvl="1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5935A-7684-13A0-DE18-C292355C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and Benefits of Prometheus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252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45B0CF-2532-AE92-C8DB-CE6A794990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Grafana: </a:t>
            </a:r>
          </a:p>
          <a:p>
            <a:pPr lvl="1"/>
            <a:r>
              <a:rPr lang="en-US" dirty="0"/>
              <a:t>Prometheus is often integrated with Grafana for visualizing metrics using dashboards.</a:t>
            </a:r>
          </a:p>
          <a:p>
            <a:r>
              <a:rPr lang="en-US" dirty="0"/>
              <a:t>Thanos/Cortex: </a:t>
            </a:r>
          </a:p>
          <a:p>
            <a:pPr lvl="1"/>
            <a:r>
              <a:rPr lang="en-US" dirty="0"/>
              <a:t>For long-term storage and scalability, Prometheus can be extended with projects like Thanos or Cortex to store metrics across multiple Prometheus instances and enable long-term storage and queries.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5594AC-4B5C-DC35-1337-7D5DB603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 Systems</a:t>
            </a:r>
          </a:p>
        </p:txBody>
      </p:sp>
    </p:spTree>
    <p:extLst>
      <p:ext uri="{BB962C8B-B14F-4D97-AF65-F5344CB8AC3E}">
        <p14:creationId xmlns:p14="http://schemas.microsoft.com/office/powerpoint/2010/main" val="2665392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26052</TotalTime>
  <Words>5155</Words>
  <Application>Microsoft Office PowerPoint</Application>
  <PresentationFormat>On-screen Show (4:3)</PresentationFormat>
  <Paragraphs>459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Arial</vt:lpstr>
      <vt:lpstr>Calibri</vt:lpstr>
      <vt:lpstr>Pencils_02_2012</vt:lpstr>
      <vt:lpstr>PowerPoint Presentation</vt:lpstr>
      <vt:lpstr>Goals</vt:lpstr>
      <vt:lpstr>Observability </vt:lpstr>
      <vt:lpstr>Observability </vt:lpstr>
      <vt:lpstr>Observability </vt:lpstr>
      <vt:lpstr>Observability </vt:lpstr>
      <vt:lpstr>Need for Comprehensive Observability</vt:lpstr>
      <vt:lpstr>Observability vs Monitoring</vt:lpstr>
      <vt:lpstr>Observability vs Monitoring</vt:lpstr>
      <vt:lpstr>Profiling</vt:lpstr>
      <vt:lpstr>Profiling</vt:lpstr>
      <vt:lpstr>Metrics</vt:lpstr>
      <vt:lpstr>Metrics</vt:lpstr>
      <vt:lpstr>Metrics</vt:lpstr>
      <vt:lpstr>Types of Metrics</vt:lpstr>
      <vt:lpstr>Types of Metrics</vt:lpstr>
      <vt:lpstr>Types of Metrics</vt:lpstr>
      <vt:lpstr>Types of Metrics</vt:lpstr>
      <vt:lpstr>Types of Metrics</vt:lpstr>
      <vt:lpstr>Types of Metrics</vt:lpstr>
      <vt:lpstr>Types of Metrics</vt:lpstr>
      <vt:lpstr>Importance of Metrics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Understand logs and events</vt:lpstr>
      <vt:lpstr>Tracing and Spans</vt:lpstr>
      <vt:lpstr>Tracing and Spans</vt:lpstr>
      <vt:lpstr>Tracing and Spans</vt:lpstr>
      <vt:lpstr>Push vs Pull</vt:lpstr>
      <vt:lpstr>Push vs Pull</vt:lpstr>
      <vt:lpstr>Push vs Pull</vt:lpstr>
      <vt:lpstr>Push vs Pull</vt:lpstr>
      <vt:lpstr>Push vs Pull</vt:lpstr>
      <vt:lpstr>Push vs Pull</vt:lpstr>
      <vt:lpstr>Push vs Pull</vt:lpstr>
      <vt:lpstr>Push vs Pull</vt:lpstr>
      <vt:lpstr>Push vs Pull</vt:lpstr>
      <vt:lpstr>Service Discovery</vt:lpstr>
      <vt:lpstr>Service Discovery</vt:lpstr>
      <vt:lpstr>Service Discovery</vt:lpstr>
      <vt:lpstr>Service Discovery</vt:lpstr>
      <vt:lpstr>Service Discovery</vt:lpstr>
      <vt:lpstr>Service Discovery</vt:lpstr>
      <vt:lpstr>Service Discovery</vt:lpstr>
      <vt:lpstr>Service Discovery</vt:lpstr>
      <vt:lpstr>Service Discovery</vt:lpstr>
      <vt:lpstr>Service Discovery</vt:lpstr>
      <vt:lpstr>SLA vs SLO vs SLI</vt:lpstr>
      <vt:lpstr>Basics of SLOs, SLAs, and SLIs</vt:lpstr>
      <vt:lpstr>Basics of SLOs, SLAs, and SLIs</vt:lpstr>
      <vt:lpstr>Basics of SLOs, SLAs, and SLIs</vt:lpstr>
      <vt:lpstr>Basics of SLOs, SLAs, and SLIs</vt:lpstr>
      <vt:lpstr>Basics of SLOs, SLAs, and SLIs</vt:lpstr>
      <vt:lpstr>Basics of SLOs, SLAs, and SLIs</vt:lpstr>
      <vt:lpstr>PowerPoint Presentation</vt:lpstr>
      <vt:lpstr>Prometheus</vt:lpstr>
      <vt:lpstr>Prometheus Features</vt:lpstr>
      <vt:lpstr>Micrometer Prometheus</vt:lpstr>
      <vt:lpstr>Monitoring Systems</vt:lpstr>
      <vt:lpstr>How Does Prometheus Monitoring Work?</vt:lpstr>
      <vt:lpstr>How Does Prometheus Monitoring Work?</vt:lpstr>
      <vt:lpstr>How Does Prometheus Monitoring Work?</vt:lpstr>
      <vt:lpstr>What Can You Monitor with Prometheus?</vt:lpstr>
      <vt:lpstr>Service Metrics</vt:lpstr>
      <vt:lpstr>Host Metrics</vt:lpstr>
      <vt:lpstr>Website Uptime/Up Status</vt:lpstr>
      <vt:lpstr>Cronjobs</vt:lpstr>
      <vt:lpstr>Prometheus Metric Types</vt:lpstr>
      <vt:lpstr>Prometheus Metric Types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Architecture</vt:lpstr>
      <vt:lpstr>Prometheus Component Architecture</vt:lpstr>
      <vt:lpstr>Prometheus Server</vt:lpstr>
      <vt:lpstr>Prometheus Server</vt:lpstr>
      <vt:lpstr>Prometheus Server</vt:lpstr>
      <vt:lpstr>Prometheus Data Flow</vt:lpstr>
      <vt:lpstr>Prometheus Data Flow</vt:lpstr>
      <vt:lpstr>Key Features and Benefits of Prometheus Architecture</vt:lpstr>
      <vt:lpstr>Key Features and Benefits of Prometheus Architecture</vt:lpstr>
      <vt:lpstr>Integration Systems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2895</cp:revision>
  <dcterms:created xsi:type="dcterms:W3CDTF">2012-03-13T15:47:14Z</dcterms:created>
  <dcterms:modified xsi:type="dcterms:W3CDTF">2025-04-21T12:40:55Z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